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4" r:id="rId3"/>
    <p:sldId id="299" r:id="rId4"/>
    <p:sldId id="301" r:id="rId5"/>
    <p:sldId id="302" r:id="rId6"/>
    <p:sldId id="300" r:id="rId7"/>
    <p:sldId id="303" r:id="rId8"/>
    <p:sldId id="304" r:id="rId9"/>
    <p:sldId id="305" r:id="rId10"/>
    <p:sldId id="306" r:id="rId11"/>
    <p:sldId id="307" r:id="rId12"/>
    <p:sldId id="27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9E"/>
    <a:srgbClr val="B2EDE9"/>
    <a:srgbClr val="FFC000"/>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33" autoAdjust="0"/>
    <p:restoredTop sz="81222"/>
  </p:normalViewPr>
  <p:slideViewPr>
    <p:cSldViewPr snapToGrid="0" showGuides="1">
      <p:cViewPr>
        <p:scale>
          <a:sx n="85" d="100"/>
          <a:sy n="85" d="100"/>
        </p:scale>
        <p:origin x="2648" y="272"/>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computed tomography (CT), where it enables the reconstruction of images from a series of X-ray projections taken from different angles around an object.</a:t>
            </a:r>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399372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6</a:t>
            </a:fld>
            <a:endParaRPr lang="en-US"/>
          </a:p>
        </p:txBody>
      </p:sp>
    </p:spTree>
    <p:extLst>
      <p:ext uri="{BB962C8B-B14F-4D97-AF65-F5344CB8AC3E}">
        <p14:creationId xmlns:p14="http://schemas.microsoft.com/office/powerpoint/2010/main" val="186848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PH" b="0" i="0" u="none" strike="noStrike" dirty="0">
                <a:solidFill>
                  <a:srgbClr val="D1D5DB"/>
                </a:solidFill>
                <a:effectLst/>
                <a:latin typeface="Söhne"/>
              </a:rPr>
            </a:br>
            <a:r>
              <a:rPr lang="en-PH" b="0" i="0" u="none" strike="noStrike" dirty="0">
                <a:solidFill>
                  <a:srgbClr val="D1D5DB"/>
                </a:solidFill>
                <a:effectLst/>
                <a:latin typeface="Söhne"/>
              </a:rPr>
              <a:t>A sinogram is a visual representation of the Radon transform of an image or object. It provides information about the line integrals obtained from different angles during the Radon transform process. Each column in the sinogram represents a specific angle, while the rows represent the distance traveled by the line integral.</a:t>
            </a:r>
          </a:p>
          <a:p>
            <a:pPr algn="l"/>
            <a:r>
              <a:rPr lang="en-PH" b="0" i="0" u="none" strike="noStrike" dirty="0">
                <a:solidFill>
                  <a:srgbClr val="D1D5DB"/>
                </a:solidFill>
                <a:effectLst/>
                <a:latin typeface="Söhne"/>
              </a:rPr>
              <a:t>The sinogram is important because it encodes valuable information about the distribution of linear features and structures within the original image or object. It captures the pattern of attenuation or absorption of the underlying material along different angles. In medical imaging, for example, a sinogram obtained from X-ray projections can be used to diagnose and analyze the internal structures of the human body. By performing the inverse Radon transform on the sinogram, the original image can be reconstructed, enabling medical professionals to visualize and examine the anatomical features and abnormalities in detail. Additionally, the sinogram can be used for tasks such as image registration, motion correction, and image quality assessment in various imaging modalities, including computed tomography (CT) and positron emission tomography (PET).</a:t>
            </a:r>
          </a:p>
          <a:p>
            <a:endParaRPr lang="en-US" dirty="0"/>
          </a:p>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7</a:t>
            </a:fld>
            <a:endParaRPr lang="en-US"/>
          </a:p>
        </p:txBody>
      </p:sp>
    </p:spTree>
    <p:extLst>
      <p:ext uri="{BB962C8B-B14F-4D97-AF65-F5344CB8AC3E}">
        <p14:creationId xmlns:p14="http://schemas.microsoft.com/office/powerpoint/2010/main" val="185601337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06</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711949" y="1636982"/>
            <a:ext cx="5132725" cy="2554545"/>
          </a:xfrm>
          <a:prstGeom prst="rect">
            <a:avLst/>
          </a:prstGeom>
          <a:noFill/>
          <a:scene3d>
            <a:camera prst="orthographicFront">
              <a:rot lat="20651912" lon="861116" rev="7765"/>
            </a:camera>
            <a:lightRig rig="threePt" dir="t"/>
          </a:scene3d>
        </p:spPr>
        <p:txBody>
          <a:bodyPr wrap="square">
            <a:spAutoFit/>
          </a:bodyPr>
          <a:lstStyle/>
          <a:p>
            <a:pPr algn="ctr"/>
            <a:r>
              <a:rPr lang="en-PH" sz="16000" spc="600" baseline="0" dirty="0">
                <a:ln>
                  <a:noFill/>
                </a:ln>
                <a:solidFill>
                  <a:sysClr val="windowText" lastClr="000000"/>
                </a:solidFill>
                <a:effectLst>
                  <a:glow rad="444613">
                    <a:srgbClr val="FFEE9E">
                      <a:alpha val="48721"/>
                    </a:srgbClr>
                  </a:glow>
                </a:effectLst>
                <a:latin typeface="Bahnschrift Condensed" panose="020B0502040204020203" pitchFamily="34" charset="0"/>
                <a:ea typeface="Verdana" panose="020B0604030504040204" pitchFamily="34" charset="0"/>
                <a:cs typeface="Helvetica" panose="020B0604020202020204" pitchFamily="34" charset="0"/>
              </a:rPr>
              <a:t>RADON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365674" y="3650752"/>
            <a:ext cx="5855303" cy="1015663"/>
          </a:xfrm>
          <a:prstGeom prst="rect">
            <a:avLst/>
          </a:prstGeom>
          <a:noFill/>
          <a:scene3d>
            <a:camera prst="orthographicFront">
              <a:rot lat="20651912" lon="861116" rev="7765"/>
            </a:camera>
            <a:lightRig rig="threePt" dir="t"/>
          </a:scene3d>
        </p:spPr>
        <p:txBody>
          <a:bodyPr wrap="square">
            <a:spAutoFit/>
          </a:bodyPr>
          <a:lstStyle/>
          <a:p>
            <a:pPr algn="ctr"/>
            <a:r>
              <a:rPr lang="en-PH" sz="6000" b="0" i="0" spc="600" baseline="0" dirty="0">
                <a:ln>
                  <a:noFill/>
                </a:ln>
                <a:solidFill>
                  <a:srgbClr val="FFEE9E"/>
                </a:solidFill>
                <a:effectLst/>
                <a:latin typeface="Bahnschrift SemiCondensed" panose="020B0502040204020203" pitchFamily="34" charset="0"/>
                <a:ea typeface="Verdana" panose="020B0604030504040204" pitchFamily="34" charset="0"/>
                <a:cs typeface="Helvetica" panose="020B0604020202020204" pitchFamily="34" charset="0"/>
              </a:rPr>
              <a:t>TRANSFORMS</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365673" y="3709475"/>
            <a:ext cx="5855303" cy="1015663"/>
          </a:xfrm>
          <a:prstGeom prst="rect">
            <a:avLst/>
          </a:prstGeom>
          <a:noFill/>
          <a:scene3d>
            <a:camera prst="orthographicFront">
              <a:rot lat="20651912" lon="861116" rev="7765"/>
            </a:camera>
            <a:lightRig rig="threePt" dir="t"/>
          </a:scene3d>
        </p:spPr>
        <p:txBody>
          <a:bodyPr wrap="square">
            <a:spAutoFit/>
          </a:bodyPr>
          <a:lstStyle/>
          <a:p>
            <a:pPr algn="ctr"/>
            <a:r>
              <a:rPr lang="en-PH" sz="6000" b="0" i="0" spc="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TRANSFORMS</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369149" y="3766684"/>
            <a:ext cx="5855303" cy="1015663"/>
          </a:xfrm>
          <a:prstGeom prst="rect">
            <a:avLst/>
          </a:prstGeom>
          <a:noFill/>
          <a:scene3d>
            <a:camera prst="orthographicFront">
              <a:rot lat="20651912" lon="861116" rev="7765"/>
            </a:camera>
            <a:lightRig rig="threePt" dir="t"/>
          </a:scene3d>
        </p:spPr>
        <p:txBody>
          <a:bodyPr wrap="square">
            <a:spAutoFit/>
          </a:bodyPr>
          <a:lstStyle/>
          <a:p>
            <a:pPr algn="ctr"/>
            <a:r>
              <a:rPr lang="en-PH" sz="6000" b="0" i="0" spc="-150" baseline="0" dirty="0">
                <a:ln>
                  <a:noFill/>
                </a:ln>
                <a:solidFill>
                  <a:srgbClr val="002060"/>
                </a:solidFill>
                <a:effectLst/>
                <a:latin typeface="Bahnschrift SemiCondensed" panose="020B0502040204020203" pitchFamily="34" charset="0"/>
                <a:ea typeface="Verdana" panose="020B0604030504040204" pitchFamily="34" charset="0"/>
                <a:cs typeface="Helvetica" panose="020B0604020202020204" pitchFamily="34" charset="0"/>
              </a:rPr>
              <a:t>TRANSFORMS</a:t>
            </a:r>
          </a:p>
        </p:txBody>
      </p:sp>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53805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229698"/>
            <a:ext cx="8058152" cy="1035339"/>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29179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0F429D-0782-4F73-0BEF-7C7A8F75F74D}"/>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9F41588C-3AF2-1412-0037-EB6140801168}"/>
              </a:ext>
            </a:extLst>
          </p:cNvPr>
          <p:cNvSpPr>
            <a:spLocks noGrp="1"/>
          </p:cNvSpPr>
          <p:nvPr>
            <p:ph type="title"/>
          </p:nvPr>
        </p:nvSpPr>
        <p:spPr/>
        <p:txBody>
          <a:bodyPr/>
          <a:lstStyle/>
          <a:p>
            <a:r>
              <a:rPr lang="en-US" dirty="0"/>
              <a:t>3D Contours</a:t>
            </a:r>
          </a:p>
        </p:txBody>
      </p:sp>
      <p:sp>
        <p:nvSpPr>
          <p:cNvPr id="4" name="Content Placeholder 3">
            <a:extLst>
              <a:ext uri="{FF2B5EF4-FFF2-40B4-BE49-F238E27FC236}">
                <a16:creationId xmlns:a16="http://schemas.microsoft.com/office/drawing/2014/main" id="{312F3C44-19F4-9C96-927A-6D4CF654E3BD}"/>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05988062-803B-229A-52EE-E0EF26C887C6}"/>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 name="Picture 5">
            <a:extLst>
              <a:ext uri="{FF2B5EF4-FFF2-40B4-BE49-F238E27FC236}">
                <a16:creationId xmlns:a16="http://schemas.microsoft.com/office/drawing/2014/main" id="{D1D69270-8844-4AE2-B456-6E6647160150}"/>
              </a:ext>
            </a:extLst>
          </p:cNvPr>
          <p:cNvPicPr>
            <a:picLocks noChangeAspect="1"/>
          </p:cNvPicPr>
          <p:nvPr/>
        </p:nvPicPr>
        <p:blipFill>
          <a:blip r:embed="rId2"/>
          <a:stretch>
            <a:fillRect/>
          </a:stretch>
        </p:blipFill>
        <p:spPr>
          <a:xfrm>
            <a:off x="69562" y="1027364"/>
            <a:ext cx="4572000" cy="5329146"/>
          </a:xfrm>
          <a:prstGeom prst="rect">
            <a:avLst/>
          </a:prstGeom>
        </p:spPr>
      </p:pic>
      <p:pic>
        <p:nvPicPr>
          <p:cNvPr id="8" name="Picture 7">
            <a:extLst>
              <a:ext uri="{FF2B5EF4-FFF2-40B4-BE49-F238E27FC236}">
                <a16:creationId xmlns:a16="http://schemas.microsoft.com/office/drawing/2014/main" id="{B1C6B55A-ACC6-F34B-9A37-ABD74B5AD5ED}"/>
              </a:ext>
            </a:extLst>
          </p:cNvPr>
          <p:cNvPicPr>
            <a:picLocks noChangeAspect="1"/>
          </p:cNvPicPr>
          <p:nvPr/>
        </p:nvPicPr>
        <p:blipFill>
          <a:blip r:embed="rId3"/>
          <a:stretch>
            <a:fillRect/>
          </a:stretch>
        </p:blipFill>
        <p:spPr>
          <a:xfrm>
            <a:off x="4502437" y="0"/>
            <a:ext cx="4572000" cy="5171029"/>
          </a:xfrm>
          <a:prstGeom prst="rect">
            <a:avLst/>
          </a:prstGeom>
        </p:spPr>
      </p:pic>
    </p:spTree>
    <p:extLst>
      <p:ext uri="{BB962C8B-B14F-4D97-AF65-F5344CB8AC3E}">
        <p14:creationId xmlns:p14="http://schemas.microsoft.com/office/powerpoint/2010/main" val="404343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7FB7D9-CC02-D2B2-44CD-B236FB3D10A1}"/>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C689D43E-F2A3-955F-3802-F8B5FEA92104}"/>
              </a:ext>
            </a:extLst>
          </p:cNvPr>
          <p:cNvSpPr>
            <a:spLocks noGrp="1"/>
          </p:cNvSpPr>
          <p:nvPr>
            <p:ph type="title"/>
          </p:nvPr>
        </p:nvSpPr>
        <p:spPr/>
        <p:txBody>
          <a:bodyPr/>
          <a:lstStyle/>
          <a:p>
            <a:r>
              <a:rPr lang="en-US" dirty="0"/>
              <a:t>Stacking</a:t>
            </a:r>
          </a:p>
        </p:txBody>
      </p:sp>
      <p:sp>
        <p:nvSpPr>
          <p:cNvPr id="4" name="Content Placeholder 3">
            <a:extLst>
              <a:ext uri="{FF2B5EF4-FFF2-40B4-BE49-F238E27FC236}">
                <a16:creationId xmlns:a16="http://schemas.microsoft.com/office/drawing/2014/main" id="{B23E6837-88C2-3DCE-7E5B-93493584998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45796BB-CD11-68A9-904C-A609C808024B}"/>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8" name="Picture 7">
            <a:extLst>
              <a:ext uri="{FF2B5EF4-FFF2-40B4-BE49-F238E27FC236}">
                <a16:creationId xmlns:a16="http://schemas.microsoft.com/office/drawing/2014/main" id="{6F192C0B-910D-5EB4-6F1C-40E0A1498248}"/>
              </a:ext>
            </a:extLst>
          </p:cNvPr>
          <p:cNvPicPr>
            <a:picLocks noChangeAspect="1"/>
          </p:cNvPicPr>
          <p:nvPr/>
        </p:nvPicPr>
        <p:blipFill>
          <a:blip r:embed="rId2"/>
          <a:stretch>
            <a:fillRect/>
          </a:stretch>
        </p:blipFill>
        <p:spPr>
          <a:xfrm>
            <a:off x="0" y="1206911"/>
            <a:ext cx="4572000" cy="4556098"/>
          </a:xfrm>
          <a:prstGeom prst="rect">
            <a:avLst/>
          </a:prstGeom>
        </p:spPr>
      </p:pic>
      <p:pic>
        <p:nvPicPr>
          <p:cNvPr id="9" name="Picture 8">
            <a:extLst>
              <a:ext uri="{FF2B5EF4-FFF2-40B4-BE49-F238E27FC236}">
                <a16:creationId xmlns:a16="http://schemas.microsoft.com/office/drawing/2014/main" id="{EF6B1942-367E-5697-4514-B30FEB7489E7}"/>
              </a:ext>
            </a:extLst>
          </p:cNvPr>
          <p:cNvPicPr>
            <a:picLocks noChangeAspect="1"/>
          </p:cNvPicPr>
          <p:nvPr/>
        </p:nvPicPr>
        <p:blipFill>
          <a:blip r:embed="rId3"/>
          <a:stretch>
            <a:fillRect/>
          </a:stretch>
        </p:blipFill>
        <p:spPr>
          <a:xfrm>
            <a:off x="4572000" y="0"/>
            <a:ext cx="4572000" cy="5235677"/>
          </a:xfrm>
          <a:prstGeom prst="rect">
            <a:avLst/>
          </a:prstGeom>
        </p:spPr>
      </p:pic>
    </p:spTree>
    <p:extLst>
      <p:ext uri="{BB962C8B-B14F-4D97-AF65-F5344CB8AC3E}">
        <p14:creationId xmlns:p14="http://schemas.microsoft.com/office/powerpoint/2010/main" val="914225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I have always wondered how CT scans work and how internal organs such as the brain are images. In this activity, radon transforms yielded sinograms of an image through the principle of projecting at various angles. This was done on synthetic images of increasing complexity. Information along the edges wasn’t resolved by the radon transform due to its polar acquisition. I was also able to reconstruct a 3D visualization of successive brain images of MRI scans. </a:t>
            </a:r>
            <a:br>
              <a:rPr lang="en-US" sz="1600" dirty="0"/>
            </a:br>
            <a:br>
              <a:rPr lang="en-US" sz="1600" dirty="0"/>
            </a:br>
            <a:r>
              <a:rPr lang="en-US" sz="1600" dirty="0"/>
              <a:t>I would like to acknowledge </a:t>
            </a:r>
            <a:r>
              <a:rPr lang="en-US" sz="1600" dirty="0" err="1"/>
              <a:t>Reinier</a:t>
            </a:r>
            <a:r>
              <a:rPr lang="en-US" sz="1600" dirty="0"/>
              <a:t> Ramos for helping me process the </a:t>
            </a:r>
            <a:r>
              <a:rPr lang="en-US" sz="1600" dirty="0" err="1"/>
              <a:t>MRI.mat</a:t>
            </a:r>
            <a:r>
              <a:rPr lang="en-US" sz="1600" dirty="0"/>
              <a:t> file and for sharing his code for the corresponding 3D visualization in Python. </a:t>
            </a:r>
            <a:br>
              <a:rPr lang="en-US" sz="1600" dirty="0"/>
            </a:br>
            <a:br>
              <a:rPr lang="en-US" sz="1600" dirty="0"/>
            </a:b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12</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The Radon Transform, (2023).</a:t>
            </a:r>
          </a:p>
          <a:p>
            <a:r>
              <a:rPr lang="en-US" dirty="0"/>
              <a:t>[2] M. Soriano, Physics 305 – Volume Visualization, (2023).</a:t>
            </a:r>
          </a:p>
          <a:p>
            <a:pPr marL="98583" indent="0">
              <a:lnSpc>
                <a:spcPct val="100000"/>
              </a:lnSpc>
              <a:buNone/>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2000" dirty="0"/>
                  <a:t>Commonly used for medical imaging applications, radon transform represents an image as a bunch of line integrals.  At a particular viewing angle, radon transform is essentially the total pixel intensity of a line crossing, that is </a:t>
                </a:r>
                <a:br>
                  <a:rPr lang="en-US" sz="2000" dirty="0"/>
                </a:br>
                <a:br>
                  <a:rPr lang="en-US" sz="2000" dirty="0"/>
                </a:b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 </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𝜌</m:t>
                          </m:r>
                          <m:r>
                            <a:rPr lang="en-US" sz="2000" i="1">
                              <a:latin typeface="Cambria Math" panose="02040503050406030204" pitchFamily="18" charset="0"/>
                            </a:rPr>
                            <m:t>,</m:t>
                          </m:r>
                          <m:r>
                            <a:rPr lang="en-US" sz="2000" i="1">
                              <a:latin typeface="Cambria Math" panose="02040503050406030204" pitchFamily="18" charset="0"/>
                            </a:rPr>
                            <m:t>𝜃</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e>
                      </m:d>
                      <m:r>
                        <a:rPr lang="en-US" sz="2000" i="1">
                          <a:latin typeface="Cambria Math" panose="02040503050406030204" pitchFamily="18" charset="0"/>
                        </a:rPr>
                        <m:t>𝛿</m:t>
                      </m:r>
                      <m:d>
                        <m:dPr>
                          <m:ctrlPr>
                            <a:rPr lang="en-US" sz="2000" i="1">
                              <a:latin typeface="Cambria Math" panose="02040503050406030204" pitchFamily="18" charset="0"/>
                            </a:rPr>
                          </m:ctrlPr>
                        </m:dPr>
                        <m:e>
                          <m:r>
                            <a:rPr lang="en-US" sz="2000" i="1">
                              <a:latin typeface="Cambria Math" panose="02040503050406030204" pitchFamily="18" charset="0"/>
                            </a:rPr>
                            <m:t>𝑥𝑐𝑜𝑠</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𝑦𝑠𝑖𝑛</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𝜌</m:t>
                          </m:r>
                        </m:e>
                      </m:d>
                      <m:r>
                        <a:rPr lang="en-US" sz="2000" i="1">
                          <a:latin typeface="Cambria Math" panose="02040503050406030204" pitchFamily="18" charset="0"/>
                        </a:rPr>
                        <m:t>𝑑𝑥𝑑𝑦</m:t>
                      </m:r>
                      <m:r>
                        <a:rPr lang="en-US" sz="2000" b="0" i="1" smtClean="0">
                          <a:latin typeface="Cambria Math" panose="02040503050406030204" pitchFamily="18" charset="0"/>
                        </a:rPr>
                        <m:t>.</m:t>
                      </m:r>
                    </m:oMath>
                  </m:oMathPara>
                </a14:m>
                <a:endParaRPr lang="en-US" sz="2000" dirty="0"/>
              </a:p>
              <a:p>
                <a:pPr marL="0" indent="0">
                  <a:buNone/>
                </a:pPr>
                <a:endParaRPr lang="en-US" sz="2000" i="1" dirty="0">
                  <a:latin typeface="Cambria Math" panose="02040503050406030204" pitchFamily="18" charset="0"/>
                </a:endParaRPr>
              </a:p>
              <a:p>
                <a:pPr marL="0" indent="0">
                  <a:buNone/>
                </a:pPr>
                <a:r>
                  <a:rPr lang="en-US" sz="2000" dirty="0"/>
                  <a:t>When plotted in the cartesian plane, this is called a sinogram. To recover the original image, the radon transform is back-projected by first converting the polar to cartesian, and then integrated for all the different angles, or essentially,</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 = ∫</m:t>
                      </m:r>
                      <m:r>
                        <a:rPr lang="en-US" sz="2000" i="1">
                          <a:latin typeface="Cambria Math" panose="02040503050406030204" pitchFamily="18" charset="0"/>
                        </a:rPr>
                        <m:t>𝑓</m:t>
                      </m:r>
                      <m:r>
                        <a:rPr lang="en-US" sz="2000" i="1">
                          <a:latin typeface="Cambria Math" panose="02040503050406030204" pitchFamily="18" charset="0"/>
                        </a:rPr>
                        <m:t>𝜃</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𝑦</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𝜃𝜋</m:t>
                      </m:r>
                      <m:r>
                        <a:rPr lang="en-US" sz="2000" i="1">
                          <a:latin typeface="Cambria Math" panose="02040503050406030204" pitchFamily="18" charset="0"/>
                        </a:rPr>
                        <m:t>0. </m:t>
                      </m:r>
                    </m:oMath>
                  </m:oMathPara>
                </a14:m>
                <a:endParaRPr lang="en-US" sz="2000" dirty="0"/>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4D27BEF5-D2DE-7159-FF3F-BC4393F7158A}"/>
                  </a:ext>
                </a:extLst>
              </p:cNvPr>
              <p:cNvSpPr>
                <a:spLocks noGrp="1" noRot="1" noChangeAspect="1" noMove="1" noResize="1" noEditPoints="1" noAdjustHandles="1" noChangeArrowheads="1" noChangeShapeType="1" noTextEdit="1"/>
              </p:cNvSpPr>
              <p:nvPr>
                <p:ph idx="1"/>
              </p:nvPr>
            </p:nvSpPr>
            <p:spPr>
              <a:blipFill>
                <a:blip r:embed="rId3"/>
                <a:stretch>
                  <a:fillRect l="-804" t="-754" r="-96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F8D90E-F30F-B3AC-D9C8-F219ADAD3C69}"/>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BEE5A7C-1CA9-B49B-9EC9-C612FB6313CD}"/>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DCD53A41-EE7D-EA27-9B2D-71822E736647}"/>
              </a:ext>
            </a:extLst>
          </p:cNvPr>
          <p:cNvSpPr>
            <a:spLocks noGrp="1"/>
          </p:cNvSpPr>
          <p:nvPr>
            <p:ph idx="1"/>
          </p:nvPr>
        </p:nvSpPr>
        <p:spPr/>
        <p:txBody>
          <a:bodyPr>
            <a:normAutofit/>
          </a:bodyPr>
          <a:lstStyle/>
          <a:p>
            <a:pPr marL="0" indent="0">
              <a:buNone/>
            </a:pPr>
            <a:r>
              <a:rPr lang="en-US" sz="2000" dirty="0"/>
              <a:t>In this activity, we demonstrate the radon transform and its sinogram </a:t>
            </a:r>
            <a:r>
              <a:rPr lang="en-US" sz="2000" dirty="0" err="1"/>
              <a:t>behaviour</a:t>
            </a:r>
            <a:r>
              <a:rPr lang="en-US" sz="2000" dirty="0"/>
              <a:t> for synthetic shapes with increasing complexity. Transformation in the Radon domain facilitates visualization of structures within the image. </a:t>
            </a:r>
          </a:p>
          <a:p>
            <a:pPr marL="0" indent="0">
              <a:buNone/>
              <a:tabLst>
                <a:tab pos="393700" algn="l"/>
              </a:tabLst>
            </a:pPr>
            <a:r>
              <a:rPr lang="en-US" sz="2000" dirty="0"/>
              <a:t>	Then, we visualize the reconstruction error after the inverse radon transform is implemented. Lastly, we carried 3D visualization from successive MRI image slices, demonstrating an application in computed tomography (CT). </a:t>
            </a:r>
          </a:p>
        </p:txBody>
      </p:sp>
      <p:sp>
        <p:nvSpPr>
          <p:cNvPr id="5" name="Slide Number Placeholder 4">
            <a:extLst>
              <a:ext uri="{FF2B5EF4-FFF2-40B4-BE49-F238E27FC236}">
                <a16:creationId xmlns:a16="http://schemas.microsoft.com/office/drawing/2014/main" id="{5E3FF2D7-44B3-7DDC-F78B-BFE32DF98220}"/>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1026" name="Picture 2">
            <a:extLst>
              <a:ext uri="{FF2B5EF4-FFF2-40B4-BE49-F238E27FC236}">
                <a16:creationId xmlns:a16="http://schemas.microsoft.com/office/drawing/2014/main" id="{A3AE9C62-DF98-F853-4694-9CF1DF357B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774"/>
          <a:stretch/>
        </p:blipFill>
        <p:spPr bwMode="auto">
          <a:xfrm>
            <a:off x="914400" y="3599812"/>
            <a:ext cx="7315200" cy="264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67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53B-94F0-69A7-749C-DC5500236BF0}"/>
              </a:ext>
            </a:extLst>
          </p:cNvPr>
          <p:cNvSpPr>
            <a:spLocks noGrp="1"/>
          </p:cNvSpPr>
          <p:nvPr>
            <p:ph type="title"/>
          </p:nvPr>
        </p:nvSpPr>
        <p:spPr>
          <a:xfrm>
            <a:off x="628649" y="365127"/>
            <a:ext cx="8672105" cy="662396"/>
          </a:xfrm>
        </p:spPr>
        <p:txBody>
          <a:bodyPr/>
          <a:lstStyle/>
          <a:p>
            <a:r>
              <a:rPr lang="en-US" dirty="0"/>
              <a:t>Radon Transform: Basic Shapes</a:t>
            </a:r>
          </a:p>
        </p:txBody>
      </p:sp>
      <p:sp>
        <p:nvSpPr>
          <p:cNvPr id="3" name="Footer Placeholder 2">
            <a:extLst>
              <a:ext uri="{FF2B5EF4-FFF2-40B4-BE49-F238E27FC236}">
                <a16:creationId xmlns:a16="http://schemas.microsoft.com/office/drawing/2014/main" id="{DD2C8FF7-11BE-66DE-1488-25F6C1C2854E}"/>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DF0B1AF-A222-6415-CCF1-7941F15F032C}"/>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3074" name="Picture 2">
            <a:extLst>
              <a:ext uri="{FF2B5EF4-FFF2-40B4-BE49-F238E27FC236}">
                <a16:creationId xmlns:a16="http://schemas.microsoft.com/office/drawing/2014/main" id="{2F062DA2-7D40-AF57-770D-3801332A2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BC17FBD-0C8E-A9C3-2ECE-5523D55A1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65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7565-BD32-A58C-1698-B4A5CD0C364C}"/>
              </a:ext>
            </a:extLst>
          </p:cNvPr>
          <p:cNvSpPr>
            <a:spLocks noGrp="1"/>
          </p:cNvSpPr>
          <p:nvPr>
            <p:ph type="title"/>
          </p:nvPr>
        </p:nvSpPr>
        <p:spPr>
          <a:xfrm>
            <a:off x="628650" y="365127"/>
            <a:ext cx="8698230" cy="662396"/>
          </a:xfrm>
        </p:spPr>
        <p:txBody>
          <a:bodyPr/>
          <a:lstStyle/>
          <a:p>
            <a:r>
              <a:rPr lang="en-US" dirty="0"/>
              <a:t>Radon Transform: Basic Shapes</a:t>
            </a:r>
          </a:p>
        </p:txBody>
      </p:sp>
      <p:sp>
        <p:nvSpPr>
          <p:cNvPr id="3" name="Footer Placeholder 2">
            <a:extLst>
              <a:ext uri="{FF2B5EF4-FFF2-40B4-BE49-F238E27FC236}">
                <a16:creationId xmlns:a16="http://schemas.microsoft.com/office/drawing/2014/main" id="{7F023FC9-4FD3-7D3F-C18F-E09382255549}"/>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32073E4-024A-33D4-BBF6-386902BDAB47}"/>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4098" name="Picture 2">
            <a:extLst>
              <a:ext uri="{FF2B5EF4-FFF2-40B4-BE49-F238E27FC236}">
                <a16:creationId xmlns:a16="http://schemas.microsoft.com/office/drawing/2014/main" id="{B75376A7-29B1-0AE4-0BE9-CB1678244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37F5512-C1CB-93E5-4202-BA067138F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01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48FD-0083-2522-7BB3-3AAB363C0266}"/>
              </a:ext>
            </a:extLst>
          </p:cNvPr>
          <p:cNvSpPr>
            <a:spLocks noGrp="1"/>
          </p:cNvSpPr>
          <p:nvPr>
            <p:ph type="title"/>
          </p:nvPr>
        </p:nvSpPr>
        <p:spPr>
          <a:xfrm>
            <a:off x="628650" y="365127"/>
            <a:ext cx="8921750" cy="662396"/>
          </a:xfrm>
        </p:spPr>
        <p:txBody>
          <a:bodyPr/>
          <a:lstStyle/>
          <a:p>
            <a:r>
              <a:rPr lang="en-US" dirty="0"/>
              <a:t>Radon Transform: Many Circles</a:t>
            </a:r>
          </a:p>
        </p:txBody>
      </p:sp>
      <p:sp>
        <p:nvSpPr>
          <p:cNvPr id="3" name="Footer Placeholder 2">
            <a:extLst>
              <a:ext uri="{FF2B5EF4-FFF2-40B4-BE49-F238E27FC236}">
                <a16:creationId xmlns:a16="http://schemas.microsoft.com/office/drawing/2014/main" id="{313242E5-3898-FF4B-9E9A-3B12C0765925}"/>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1DD3BCF-D68D-EA90-A27D-BB9DC8257763}"/>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2050" name="Picture 2">
            <a:extLst>
              <a:ext uri="{FF2B5EF4-FFF2-40B4-BE49-F238E27FC236}">
                <a16:creationId xmlns:a16="http://schemas.microsoft.com/office/drawing/2014/main" id="{92DF18A7-B99D-B2EB-C2B2-0E1821694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4B19947-BA7D-7696-EFC2-F22D10D82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1440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8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96947D-AC3C-18CA-5D70-6A878C1B3911}"/>
              </a:ext>
            </a:extLst>
          </p:cNvPr>
          <p:cNvSpPr>
            <a:spLocks noGrp="1"/>
          </p:cNvSpPr>
          <p:nvPr>
            <p:ph type="ftr" sz="quarter" idx="11"/>
          </p:nvPr>
        </p:nvSpPr>
        <p:spPr/>
        <p:txBody>
          <a:bodyPr/>
          <a:lstStyle/>
          <a:p>
            <a:r>
              <a:rPr lang="en-US"/>
              <a:t>Physics 305 - Computational Imaging</a:t>
            </a:r>
          </a:p>
        </p:txBody>
      </p:sp>
      <p:sp>
        <p:nvSpPr>
          <p:cNvPr id="5" name="Title 4">
            <a:extLst>
              <a:ext uri="{FF2B5EF4-FFF2-40B4-BE49-F238E27FC236}">
                <a16:creationId xmlns:a16="http://schemas.microsoft.com/office/drawing/2014/main" id="{E3F54826-3575-9266-2049-F654AD12B6EC}"/>
              </a:ext>
            </a:extLst>
          </p:cNvPr>
          <p:cNvSpPr>
            <a:spLocks noGrp="1"/>
          </p:cNvSpPr>
          <p:nvPr>
            <p:ph type="title"/>
          </p:nvPr>
        </p:nvSpPr>
        <p:spPr/>
        <p:txBody>
          <a:bodyPr/>
          <a:lstStyle/>
          <a:p>
            <a:r>
              <a:rPr lang="en-US" dirty="0"/>
              <a:t>Discussion</a:t>
            </a:r>
          </a:p>
        </p:txBody>
      </p:sp>
      <p:sp>
        <p:nvSpPr>
          <p:cNvPr id="6" name="Content Placeholder 5">
            <a:extLst>
              <a:ext uri="{FF2B5EF4-FFF2-40B4-BE49-F238E27FC236}">
                <a16:creationId xmlns:a16="http://schemas.microsoft.com/office/drawing/2014/main" id="{A7D7D05A-FE4B-D52D-8A74-6EB9B45948AD}"/>
              </a:ext>
            </a:extLst>
          </p:cNvPr>
          <p:cNvSpPr>
            <a:spLocks noGrp="1"/>
          </p:cNvSpPr>
          <p:nvPr>
            <p:ph idx="1"/>
          </p:nvPr>
        </p:nvSpPr>
        <p:spPr/>
        <p:txBody>
          <a:bodyPr>
            <a:normAutofit/>
          </a:bodyPr>
          <a:lstStyle/>
          <a:p>
            <a:pPr marL="0" indent="0">
              <a:buNone/>
            </a:pPr>
            <a:r>
              <a:rPr lang="en-US" sz="1800" dirty="0"/>
              <a:t>As shown by the results, the x-axis of the sinogram represents the angles at which a line integral is obtained (0 to 180</a:t>
            </a:r>
            <a:r>
              <a:rPr lang="en-US" sz="1800" baseline="30000" dirty="0"/>
              <a:t>o</a:t>
            </a:r>
            <a:r>
              <a:rPr lang="en-US" sz="1800" dirty="0"/>
              <a:t>), while the y-axis represents the spatial extent (128 pixels). </a:t>
            </a:r>
          </a:p>
          <a:p>
            <a:pPr marL="0" indent="0">
              <a:buNone/>
              <a:tabLst>
                <a:tab pos="457200" algn="l"/>
              </a:tabLst>
            </a:pPr>
            <a:r>
              <a:rPr lang="en-US" sz="1800" dirty="0"/>
              <a:t>	Radon transform’s polar projection acquisition is evident on a circular aperture, where its sinogram has regular density. This means it returned equal line integral across all projection angles. Interestingly, the double slit’s information is preserved on a sinogram when a projection is done horizontally (at 0</a:t>
            </a:r>
            <a:r>
              <a:rPr lang="en-US" sz="1800" baseline="30000" dirty="0"/>
              <a:t>o</a:t>
            </a:r>
            <a:r>
              <a:rPr lang="en-US" sz="1800" dirty="0"/>
              <a:t> and 180</a:t>
            </a:r>
            <a:r>
              <a:rPr lang="en-US" sz="1800" baseline="30000" dirty="0"/>
              <a:t>o</a:t>
            </a:r>
            <a:r>
              <a:rPr lang="en-US" sz="1800" dirty="0"/>
              <a:t>), where density is lowest upon projection across the slit’s width rather than along vertical length.</a:t>
            </a:r>
          </a:p>
        </p:txBody>
      </p:sp>
      <p:sp>
        <p:nvSpPr>
          <p:cNvPr id="4" name="Slide Number Placeholder 3">
            <a:extLst>
              <a:ext uri="{FF2B5EF4-FFF2-40B4-BE49-F238E27FC236}">
                <a16:creationId xmlns:a16="http://schemas.microsoft.com/office/drawing/2014/main" id="{B2B5D93E-158F-5067-D117-5C9917D9ACEE}"/>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5124" name="Picture 4">
            <a:extLst>
              <a:ext uri="{FF2B5EF4-FFF2-40B4-BE49-F238E27FC236}">
                <a16:creationId xmlns:a16="http://schemas.microsoft.com/office/drawing/2014/main" id="{A14FCFEA-FD8D-135C-6F56-79292A20B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0480"/>
            <a:ext cx="91440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70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FC46DE-F7E8-F286-26BC-77412C0CB404}"/>
              </a:ext>
            </a:extLst>
          </p:cNvPr>
          <p:cNvSpPr>
            <a:spLocks noGrp="1"/>
          </p:cNvSpPr>
          <p:nvPr>
            <p:ph type="ftr" sz="quarter" idx="11"/>
          </p:nvPr>
        </p:nvSpPr>
        <p:spPr/>
        <p:txBody>
          <a:bodyPr/>
          <a:lstStyle/>
          <a:p>
            <a:r>
              <a:rPr lang="en-US"/>
              <a:t>Physics 305 - Computational Imaging</a:t>
            </a:r>
          </a:p>
        </p:txBody>
      </p:sp>
      <p:sp>
        <p:nvSpPr>
          <p:cNvPr id="6" name="Title 5">
            <a:extLst>
              <a:ext uri="{FF2B5EF4-FFF2-40B4-BE49-F238E27FC236}">
                <a16:creationId xmlns:a16="http://schemas.microsoft.com/office/drawing/2014/main" id="{C6753292-3ED7-FB5C-3C53-1878A3A846F1}"/>
              </a:ext>
            </a:extLst>
          </p:cNvPr>
          <p:cNvSpPr>
            <a:spLocks noGrp="1"/>
          </p:cNvSpPr>
          <p:nvPr>
            <p:ph type="title"/>
          </p:nvPr>
        </p:nvSpPr>
        <p:spPr/>
        <p:txBody>
          <a:bodyPr/>
          <a:lstStyle/>
          <a:p>
            <a:r>
              <a:rPr lang="en-US" dirty="0"/>
              <a:t>Discussion</a:t>
            </a:r>
          </a:p>
        </p:txBody>
      </p:sp>
      <p:sp>
        <p:nvSpPr>
          <p:cNvPr id="7" name="Content Placeholder 6">
            <a:extLst>
              <a:ext uri="{FF2B5EF4-FFF2-40B4-BE49-F238E27FC236}">
                <a16:creationId xmlns:a16="http://schemas.microsoft.com/office/drawing/2014/main" id="{DD0F3322-E522-CC2F-A2FF-138033DC1E42}"/>
              </a:ext>
            </a:extLst>
          </p:cNvPr>
          <p:cNvSpPr>
            <a:spLocks noGrp="1"/>
          </p:cNvSpPr>
          <p:nvPr>
            <p:ph idx="1"/>
          </p:nvPr>
        </p:nvSpPr>
        <p:spPr/>
        <p:txBody>
          <a:bodyPr>
            <a:normAutofit/>
          </a:bodyPr>
          <a:lstStyle/>
          <a:p>
            <a:pPr marL="0" indent="0">
              <a:buNone/>
            </a:pPr>
            <a:r>
              <a:rPr lang="en-US" sz="1800" dirty="0"/>
              <a:t>Interestingly, a circular artifact in the recovery was observed on the radon transforms of many circles and on the sample image as shown below. Information beyond this diameter were lost upon reconstruction. This corresponds to the polar nature acquisition of radon transform. </a:t>
            </a:r>
          </a:p>
          <a:p>
            <a:pPr marL="0" indent="0">
              <a:buNone/>
              <a:tabLst>
                <a:tab pos="457200" algn="l"/>
              </a:tabLst>
            </a:pPr>
            <a:r>
              <a:rPr lang="en-US" sz="1800" dirty="0"/>
              <a:t>	Overall, sinogram represents the radon transform on an image and it shows the embedded features within the object in the form of density. This is widely used in medicine applications, where X-rays are projected from all directions to create sinograms, representing the internal anatomical structures of the human bod. </a:t>
            </a:r>
          </a:p>
        </p:txBody>
      </p:sp>
      <p:sp>
        <p:nvSpPr>
          <p:cNvPr id="4" name="Slide Number Placeholder 3">
            <a:extLst>
              <a:ext uri="{FF2B5EF4-FFF2-40B4-BE49-F238E27FC236}">
                <a16:creationId xmlns:a16="http://schemas.microsoft.com/office/drawing/2014/main" id="{008E4D9A-4228-98F5-B2C1-4E6D3AC91604}"/>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6146" name="Picture 2">
            <a:extLst>
              <a:ext uri="{FF2B5EF4-FFF2-40B4-BE49-F238E27FC236}">
                <a16:creationId xmlns:a16="http://schemas.microsoft.com/office/drawing/2014/main" id="{21B330EB-C014-BFE4-D61F-2073B7242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0480"/>
            <a:ext cx="9144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58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77229D-0E37-1D7E-8A70-500B5FDDE3C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490E6390-4920-0478-AFE9-901952AA1E0E}"/>
              </a:ext>
            </a:extLst>
          </p:cNvPr>
          <p:cNvSpPr>
            <a:spLocks noGrp="1"/>
          </p:cNvSpPr>
          <p:nvPr>
            <p:ph type="title"/>
          </p:nvPr>
        </p:nvSpPr>
        <p:spPr/>
        <p:txBody>
          <a:bodyPr/>
          <a:lstStyle/>
          <a:p>
            <a:r>
              <a:rPr lang="en-US" dirty="0"/>
              <a:t>MRI Images</a:t>
            </a:r>
          </a:p>
        </p:txBody>
      </p:sp>
      <p:sp>
        <p:nvSpPr>
          <p:cNvPr id="8" name="Content Placeholder 7">
            <a:extLst>
              <a:ext uri="{FF2B5EF4-FFF2-40B4-BE49-F238E27FC236}">
                <a16:creationId xmlns:a16="http://schemas.microsoft.com/office/drawing/2014/main" id="{75DE1E95-4F8C-8436-7C03-8FDB9FD312C4}"/>
              </a:ext>
            </a:extLst>
          </p:cNvPr>
          <p:cNvSpPr>
            <a:spLocks noGrp="1"/>
          </p:cNvSpPr>
          <p:nvPr>
            <p:ph idx="1"/>
          </p:nvPr>
        </p:nvSpPr>
        <p:spPr/>
        <p:txBody>
          <a:bodyPr>
            <a:normAutofit/>
          </a:bodyPr>
          <a:lstStyle/>
          <a:p>
            <a:pPr marL="0" indent="0">
              <a:buNone/>
            </a:pPr>
            <a:r>
              <a:rPr lang="en-US" sz="2000" dirty="0"/>
              <a:t>Through sinograms, structures like cross-sectional of the brain are imaged. Shown below are the the sample MRI images recovered using a CT device at successive heights. In this part, we also attempted to visualize these MRI images in 3D.</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A2D2BD2A-C993-ACEB-0AB5-40A379E2AD3F}"/>
              </a:ext>
            </a:extLst>
          </p:cNvPr>
          <p:cNvSpPr>
            <a:spLocks noGrp="1"/>
          </p:cNvSpPr>
          <p:nvPr>
            <p:ph type="sldNum" sz="quarter" idx="12"/>
          </p:nvPr>
        </p:nvSpPr>
        <p:spPr/>
        <p:txBody>
          <a:bodyPr/>
          <a:lstStyle/>
          <a:p>
            <a:fld id="{8262CFD8-7A98-47E6-A2CC-B17DDA24BA0E}" type="slidenum">
              <a:rPr lang="en-US" smtClean="0"/>
              <a:t>9</a:t>
            </a:fld>
            <a:endParaRPr lang="en-US"/>
          </a:p>
        </p:txBody>
      </p:sp>
      <p:sp>
        <p:nvSpPr>
          <p:cNvPr id="7" name="AutoShape 2">
            <a:extLst>
              <a:ext uri="{FF2B5EF4-FFF2-40B4-BE49-F238E27FC236}">
                <a16:creationId xmlns:a16="http://schemas.microsoft.com/office/drawing/2014/main" id="{6DAE70B1-6806-2280-0328-2312EB63DB13}"/>
              </a:ext>
            </a:extLst>
          </p:cNvPr>
          <p:cNvSpPr>
            <a:spLocks noChangeAspect="1" noChangeArrowheads="1"/>
          </p:cNvSpPr>
          <p:nvPr/>
        </p:nvSpPr>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a:extLst>
              <a:ext uri="{FF2B5EF4-FFF2-40B4-BE49-F238E27FC236}">
                <a16:creationId xmlns:a16="http://schemas.microsoft.com/office/drawing/2014/main" id="{D5C401E8-88A1-493D-C40F-B4C09738D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6840"/>
            <a:ext cx="9144000" cy="33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803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3443</TotalTime>
  <Words>918</Words>
  <Application>Microsoft Macintosh PowerPoint</Application>
  <PresentationFormat>On-screen Show (4:3)</PresentationFormat>
  <Paragraphs>58</Paragraphs>
  <Slides>12</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Söhne</vt:lpstr>
      <vt:lpstr>Wingdings</vt:lpstr>
      <vt:lpstr>Office Theme</vt:lpstr>
      <vt:lpstr> </vt:lpstr>
      <vt:lpstr>Background</vt:lpstr>
      <vt:lpstr>Overview</vt:lpstr>
      <vt:lpstr>Radon Transform: Basic Shapes</vt:lpstr>
      <vt:lpstr>Radon Transform: Basic Shapes</vt:lpstr>
      <vt:lpstr>Radon Transform: Many Circles</vt:lpstr>
      <vt:lpstr>Discussion</vt:lpstr>
      <vt:lpstr>Discussion</vt:lpstr>
      <vt:lpstr>MRI Images</vt:lpstr>
      <vt:lpstr>3D Contours</vt:lpstr>
      <vt:lpstr>Stacking</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28</cp:revision>
  <cp:lastPrinted>2022-06-06T16:25:46Z</cp:lastPrinted>
  <dcterms:created xsi:type="dcterms:W3CDTF">2022-05-28T03:01:51Z</dcterms:created>
  <dcterms:modified xsi:type="dcterms:W3CDTF">2023-07-04T02:20:36Z</dcterms:modified>
</cp:coreProperties>
</file>